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61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94643"/>
  </p:normalViewPr>
  <p:slideViewPr>
    <p:cSldViewPr snapToGrid="0" snapToObjects="1">
      <p:cViewPr varScale="1">
        <p:scale>
          <a:sx n="86" d="100"/>
          <a:sy n="86" d="100"/>
        </p:scale>
        <p:origin x="8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EAD16-7635-4041-AD0B-8CB6529C220B}" type="datetimeFigureOut">
              <a:rPr lang="en-US" smtClean="0"/>
              <a:t>4/3/18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D9FAC-2784-8B4E-A15B-744CA9921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588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C4CB2-27B3-4349-B519-9BFA819F170C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D4D90-EA50-EA41-B6C1-345C7A2B9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C4CB2-27B3-4349-B519-9BFA819F170C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D4D90-EA50-EA41-B6C1-345C7A2B9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C4CB2-27B3-4349-B519-9BFA819F170C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D4D90-EA50-EA41-B6C1-345C7A2B9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C4CB2-27B3-4349-B519-9BFA819F170C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D4D90-EA50-EA41-B6C1-345C7A2B9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C4CB2-27B3-4349-B519-9BFA819F170C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D4D90-EA50-EA41-B6C1-345C7A2B9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C4CB2-27B3-4349-B519-9BFA819F170C}" type="datetimeFigureOut">
              <a:rPr lang="en-US" smtClean="0"/>
              <a:t>4/3/18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D4D90-EA50-EA41-B6C1-345C7A2B9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C4CB2-27B3-4349-B519-9BFA819F170C}" type="datetimeFigureOut">
              <a:rPr lang="en-US" smtClean="0"/>
              <a:t>4/3/18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D4D90-EA50-EA41-B6C1-345C7A2B9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C4CB2-27B3-4349-B519-9BFA819F170C}" type="datetimeFigureOut">
              <a:rPr lang="en-US" smtClean="0"/>
              <a:t>4/3/18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D4D90-EA50-EA41-B6C1-345C7A2B9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C4CB2-27B3-4349-B519-9BFA819F170C}" type="datetimeFigureOut">
              <a:rPr lang="en-US" smtClean="0"/>
              <a:t>4/3/18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D4D90-EA50-EA41-B6C1-345C7A2B9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C4CB2-27B3-4349-B519-9BFA819F170C}" type="datetimeFigureOut">
              <a:rPr lang="en-US" smtClean="0"/>
              <a:t>4/3/18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D4D90-EA50-EA41-B6C1-345C7A2B9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C4CB2-27B3-4349-B519-9BFA819F170C}" type="datetimeFigureOut">
              <a:rPr lang="en-US" smtClean="0"/>
              <a:t>4/3/18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D4D90-EA50-EA41-B6C1-345C7A2B9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BC4CB2-27B3-4349-B519-9BFA819F170C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2D4D90-EA50-EA41-B6C1-345C7A2B9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2.tiff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/>
          <p:nvPr/>
        </p:nvGrpSpPr>
        <p:grpSpPr>
          <a:xfrm>
            <a:off x="469041" y="782228"/>
            <a:ext cx="10144991" cy="2999166"/>
            <a:chOff x="469041" y="782228"/>
            <a:chExt cx="10144991" cy="2999166"/>
          </a:xfrm>
        </p:grpSpPr>
        <p:grpSp>
          <p:nvGrpSpPr>
            <p:cNvPr id="4" name="Group 3"/>
            <p:cNvGrpSpPr/>
            <p:nvPr/>
          </p:nvGrpSpPr>
          <p:grpSpPr>
            <a:xfrm>
              <a:off x="4052421" y="1052083"/>
              <a:ext cx="3725054" cy="2729310"/>
              <a:chOff x="7140470" y="4137406"/>
              <a:chExt cx="3113549" cy="2281266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2"/>
              <a:srcRect t="7313"/>
              <a:stretch/>
            </p:blipFill>
            <p:spPr>
              <a:xfrm>
                <a:off x="7140470" y="4137406"/>
                <a:ext cx="3113549" cy="2281266"/>
              </a:xfrm>
              <a:prstGeom prst="rect">
                <a:avLst/>
              </a:prstGeom>
            </p:spPr>
          </p:pic>
          <p:sp>
            <p:nvSpPr>
              <p:cNvPr id="23" name="Freeform 22"/>
              <p:cNvSpPr/>
              <p:nvPr/>
            </p:nvSpPr>
            <p:spPr>
              <a:xfrm>
                <a:off x="8242839" y="4176265"/>
                <a:ext cx="1678898" cy="1374608"/>
              </a:xfrm>
              <a:custGeom>
                <a:avLst/>
                <a:gdLst>
                  <a:gd name="connsiteX0" fmla="*/ 637 w 1620112"/>
                  <a:gd name="connsiteY0" fmla="*/ 1358429 h 1369366"/>
                  <a:gd name="connsiteX1" fmla="*/ 705175 w 1620112"/>
                  <a:gd name="connsiteY1" fmla="*/ 503989 h 1369366"/>
                  <a:gd name="connsiteX2" fmla="*/ 1619575 w 1620112"/>
                  <a:gd name="connsiteY2" fmla="*/ 9314 h 1369366"/>
                  <a:gd name="connsiteX3" fmla="*/ 825096 w 1620112"/>
                  <a:gd name="connsiteY3" fmla="*/ 923714 h 1369366"/>
                  <a:gd name="connsiteX4" fmla="*/ 637 w 1620112"/>
                  <a:gd name="connsiteY4" fmla="*/ 1358429 h 1369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0112" h="1369366">
                    <a:moveTo>
                      <a:pt x="637" y="1358429"/>
                    </a:moveTo>
                    <a:cubicBezTo>
                      <a:pt x="-19350" y="1288475"/>
                      <a:pt x="435352" y="728841"/>
                      <a:pt x="705175" y="503989"/>
                    </a:cubicBezTo>
                    <a:cubicBezTo>
                      <a:pt x="974998" y="279137"/>
                      <a:pt x="1599588" y="-60640"/>
                      <a:pt x="1619575" y="9314"/>
                    </a:cubicBezTo>
                    <a:cubicBezTo>
                      <a:pt x="1639562" y="79268"/>
                      <a:pt x="1097417" y="698862"/>
                      <a:pt x="825096" y="923714"/>
                    </a:cubicBezTo>
                    <a:cubicBezTo>
                      <a:pt x="552775" y="1148566"/>
                      <a:pt x="20624" y="1428383"/>
                      <a:pt x="637" y="1358429"/>
                    </a:cubicBezTo>
                    <a:close/>
                  </a:path>
                </a:pathLst>
              </a:cu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t="7784"/>
            <a:stretch/>
          </p:blipFill>
          <p:spPr>
            <a:xfrm>
              <a:off x="712964" y="1052083"/>
              <a:ext cx="3728189" cy="2642718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469041" y="3418378"/>
              <a:ext cx="4014325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latin typeface="Helvetica Neue" charset="0"/>
                  <a:ea typeface="Helvetica Neue" charset="0"/>
                  <a:cs typeface="Helvetica Neue" charset="0"/>
                </a:rPr>
                <a:t>Percentage of Production Greater than y-value (%)</a:t>
              </a:r>
              <a:endParaRPr lang="en-US" sz="1100" b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 rot="16200000">
              <a:off x="-225233" y="2037284"/>
              <a:ext cx="2459454" cy="3158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Helvetica Neue" charset="0"/>
                  <a:ea typeface="Helvetica Neue" charset="0"/>
                  <a:cs typeface="Helvetica Neue" charset="0"/>
                </a:rPr>
                <a:t>Production (MWh/H)</a:t>
              </a:r>
              <a:endParaRPr lang="en-US" sz="1400" b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479882" y="1417807"/>
              <a:ext cx="0" cy="1944870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 1"/>
            <p:cNvSpPr/>
            <p:nvPr/>
          </p:nvSpPr>
          <p:spPr>
            <a:xfrm>
              <a:off x="7873595" y="1137109"/>
              <a:ext cx="663367" cy="224759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73595" y="2203339"/>
              <a:ext cx="663367" cy="1181362"/>
            </a:xfrm>
            <a:prstGeom prst="rect">
              <a:avLst/>
            </a:prstGeom>
            <a:solidFill>
              <a:schemeClr val="accent1"/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873595" y="1816384"/>
              <a:ext cx="663367" cy="295954"/>
            </a:xfrm>
            <a:prstGeom prst="rect">
              <a:avLst/>
            </a:prstGeom>
            <a:pattFill prst="dkUpDiag">
              <a:fgClr>
                <a:schemeClr val="accent4"/>
              </a:fgClr>
              <a:bgClr>
                <a:schemeClr val="bg1"/>
              </a:bgClr>
            </a:pattFill>
            <a:ln w="19050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873595" y="2119744"/>
              <a:ext cx="663367" cy="268382"/>
            </a:xfrm>
            <a:prstGeom prst="rect">
              <a:avLst/>
            </a:prstGeom>
            <a:pattFill prst="dkDnDiag">
              <a:fgClr>
                <a:schemeClr val="accent4"/>
              </a:fgClr>
              <a:bgClr>
                <a:schemeClr val="bg1"/>
              </a:bgClr>
            </a:pattFill>
            <a:ln w="19050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1199004" y="1432039"/>
              <a:ext cx="7964430" cy="44689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199004" y="2578198"/>
              <a:ext cx="7964430" cy="44689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3954858" y="2622887"/>
              <a:ext cx="0" cy="744987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 rot="16200000">
              <a:off x="3009123" y="1970042"/>
              <a:ext cx="268340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Helvetica Neue" charset="0"/>
                  <a:ea typeface="Helvetica Neue" charset="0"/>
                  <a:cs typeface="Helvetica Neue" charset="0"/>
                </a:rPr>
                <a:t>Production at time (</a:t>
              </a:r>
              <a:r>
                <a:rPr lang="en-US" sz="1400" b="1" dirty="0" smtClean="0">
                  <a:latin typeface="Helvetica Neue" charset="0"/>
                  <a:ea typeface="Helvetica Neue" charset="0"/>
                  <a:cs typeface="Helvetica Neue" charset="0"/>
                </a:rPr>
                <a:t>t+1)</a:t>
              </a:r>
              <a:endParaRPr lang="en-US" sz="1400" b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504714" y="3473617"/>
              <a:ext cx="308480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Helvetica Neue" charset="0"/>
                  <a:ea typeface="Helvetica Neue" charset="0"/>
                  <a:cs typeface="Helvetica Neue" charset="0"/>
                </a:rPr>
                <a:t>Production at time </a:t>
              </a:r>
              <a:r>
                <a:rPr lang="en-US" sz="1400" b="1" dirty="0" smtClean="0">
                  <a:latin typeface="Helvetica Neue" charset="0"/>
                  <a:ea typeface="Helvetica Neue" charset="0"/>
                  <a:cs typeface="Helvetica Neue" charset="0"/>
                </a:rPr>
                <a:t>(</a:t>
              </a:r>
              <a:r>
                <a:rPr lang="en-US" sz="1400" b="1" dirty="0">
                  <a:latin typeface="Helvetica Neue" charset="0"/>
                  <a:ea typeface="Helvetica Neue" charset="0"/>
                  <a:cs typeface="Helvetica Neue" charset="0"/>
                </a:rPr>
                <a:t>t</a:t>
              </a:r>
              <a:r>
                <a:rPr lang="en-US" sz="1400" b="1" dirty="0" smtClean="0">
                  <a:latin typeface="Helvetica Neue" charset="0"/>
                  <a:ea typeface="Helvetica Neue" charset="0"/>
                  <a:cs typeface="Helvetica Neue" charset="0"/>
                </a:rPr>
                <a:t>)</a:t>
              </a:r>
              <a:endParaRPr lang="en-US" sz="1400" b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4507227" y="1052084"/>
              <a:ext cx="2910910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7418137" y="1052084"/>
              <a:ext cx="0" cy="2372862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1190914" y="1052083"/>
              <a:ext cx="2910910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4504715" y="2369437"/>
              <a:ext cx="4650629" cy="26095"/>
            </a:xfrm>
            <a:prstGeom prst="line">
              <a:avLst/>
            </a:prstGeom>
            <a:ln>
              <a:solidFill>
                <a:schemeClr val="accent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4512805" y="1773943"/>
              <a:ext cx="4650629" cy="26095"/>
            </a:xfrm>
            <a:prstGeom prst="line">
              <a:avLst/>
            </a:prstGeom>
            <a:ln>
              <a:solidFill>
                <a:schemeClr val="accent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6173802" y="1779948"/>
              <a:ext cx="0" cy="1644997"/>
            </a:xfrm>
            <a:prstGeom prst="line">
              <a:avLst/>
            </a:prstGeom>
            <a:ln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4539503" y="2100055"/>
              <a:ext cx="4650629" cy="26095"/>
            </a:xfrm>
            <a:prstGeom prst="line">
              <a:avLst/>
            </a:prstGeom>
            <a:ln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4512805" y="1073169"/>
              <a:ext cx="2867128" cy="2392465"/>
            </a:xfrm>
            <a:prstGeom prst="line">
              <a:avLst/>
            </a:prstGeom>
            <a:ln>
              <a:solidFill>
                <a:schemeClr val="accent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TextBox 68"/>
                <p:cNvSpPr txBox="1"/>
                <p:nvPr/>
              </p:nvSpPr>
              <p:spPr>
                <a:xfrm>
                  <a:off x="9258547" y="2554034"/>
                  <a:ext cx="915148" cy="3782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i="1" dirty="0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𝑏𝑎𝑠𝑒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  <a:latin typeface="Helvetica" charset="0"/>
                    <a:ea typeface="Helvetica" charset="0"/>
                    <a:cs typeface="Helvetica" charset="0"/>
                  </a:endParaRPr>
                </a:p>
              </p:txBody>
            </p:sp>
          </mc:Choice>
          <mc:Fallback>
            <p:sp>
              <p:nvSpPr>
                <p:cNvPr id="69" name="TextBox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8547" y="2554034"/>
                  <a:ext cx="915148" cy="37824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TextBox 69"/>
                <p:cNvSpPr txBox="1"/>
                <p:nvPr/>
              </p:nvSpPr>
              <p:spPr>
                <a:xfrm>
                  <a:off x="9231954" y="1251029"/>
                  <a:ext cx="915148" cy="3782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i="1" dirty="0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𝑝𝑒𝑎𝑘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  <a:latin typeface="Helvetica" charset="0"/>
                    <a:ea typeface="Helvetica" charset="0"/>
                    <a:cs typeface="Helvetica" charset="0"/>
                  </a:endParaRPr>
                </a:p>
              </p:txBody>
            </p:sp>
          </mc:Choice>
          <mc:Fallback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1954" y="1251029"/>
                  <a:ext cx="915148" cy="37824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TextBox 72"/>
            <p:cNvSpPr txBox="1"/>
            <p:nvPr/>
          </p:nvSpPr>
          <p:spPr>
            <a:xfrm>
              <a:off x="9344544" y="1615372"/>
              <a:ext cx="12427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  <a:latin typeface="Apple Chancery" charset="0"/>
                  <a:ea typeface="Apple Chancery" charset="0"/>
                  <a:cs typeface="Apple Chancery" charset="0"/>
                </a:rPr>
                <a:t>F </a:t>
              </a:r>
              <a:r>
                <a:rPr lang="en-US" i="1" baseline="30000" dirty="0" smtClean="0">
                  <a:solidFill>
                    <a:schemeClr val="accent4"/>
                  </a:solidFill>
                  <a:latin typeface="Calibri" charset="0"/>
                  <a:ea typeface="Calibri" charset="0"/>
                  <a:cs typeface="Calibri" charset="0"/>
                </a:rPr>
                <a:t>+</a:t>
              </a:r>
              <a:r>
                <a:rPr lang="en-US" i="1" dirty="0" smtClean="0">
                  <a:solidFill>
                    <a:schemeClr val="accent4"/>
                  </a:solidFill>
                  <a:latin typeface="Calibri" charset="0"/>
                  <a:ea typeface="Calibri" charset="0"/>
                  <a:cs typeface="Calibri" charset="0"/>
                </a:rPr>
                <a:t>(</a:t>
              </a:r>
              <a:r>
                <a:rPr lang="en-US" i="1" dirty="0" err="1" smtClean="0">
                  <a:solidFill>
                    <a:schemeClr val="accent4"/>
                  </a:solidFill>
                  <a:latin typeface="Calibri" charset="0"/>
                  <a:ea typeface="Calibri" charset="0"/>
                  <a:cs typeface="Calibri" charset="0"/>
                </a:rPr>
                <a:t>g</a:t>
              </a:r>
              <a:r>
                <a:rPr lang="en-US" i="1" baseline="-25000" dirty="0" err="1" smtClean="0">
                  <a:solidFill>
                    <a:schemeClr val="accent4"/>
                  </a:solidFill>
                  <a:latin typeface="Calibri" charset="0"/>
                  <a:ea typeface="Calibri" charset="0"/>
                  <a:cs typeface="Calibri" charset="0"/>
                </a:rPr>
                <a:t>t</a:t>
              </a:r>
              <a:r>
                <a:rPr lang="en-US" i="1" dirty="0" smtClean="0">
                  <a:solidFill>
                    <a:schemeClr val="accent4"/>
                  </a:solidFill>
                  <a:latin typeface="Calibri" charset="0"/>
                  <a:ea typeface="Calibri" charset="0"/>
                  <a:cs typeface="Calibri" charset="0"/>
                </a:rPr>
                <a:t>)</a:t>
              </a:r>
              <a:endParaRPr lang="en-US" i="1" dirty="0">
                <a:solidFill>
                  <a:schemeClr val="accent4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9336454" y="2245130"/>
              <a:ext cx="12427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  <a:latin typeface="Apple Chancery" charset="0"/>
                  <a:ea typeface="Apple Chancery" charset="0"/>
                  <a:cs typeface="Apple Chancery" charset="0"/>
                </a:rPr>
                <a:t>F </a:t>
              </a:r>
              <a:r>
                <a:rPr lang="en-US" i="1" baseline="30000" dirty="0" smtClean="0">
                  <a:solidFill>
                    <a:schemeClr val="accent4"/>
                  </a:solidFill>
                  <a:latin typeface="Calibri" charset="0"/>
                  <a:ea typeface="Calibri" charset="0"/>
                  <a:cs typeface="Calibri" charset="0"/>
                </a:rPr>
                <a:t>-</a:t>
              </a:r>
              <a:r>
                <a:rPr lang="en-US" i="1" dirty="0" smtClean="0">
                  <a:solidFill>
                    <a:schemeClr val="accent4"/>
                  </a:solidFill>
                  <a:latin typeface="Calibri" charset="0"/>
                  <a:ea typeface="Calibri" charset="0"/>
                  <a:cs typeface="Calibri" charset="0"/>
                </a:rPr>
                <a:t>(</a:t>
              </a:r>
              <a:r>
                <a:rPr lang="en-US" i="1" smtClean="0">
                  <a:solidFill>
                    <a:schemeClr val="accent4"/>
                  </a:solidFill>
                  <a:latin typeface="Calibri" charset="0"/>
                  <a:ea typeface="Calibri" charset="0"/>
                  <a:cs typeface="Calibri" charset="0"/>
                </a:rPr>
                <a:t>g</a:t>
              </a:r>
              <a:r>
                <a:rPr lang="en-US" i="1" baseline="-25000" smtClean="0">
                  <a:solidFill>
                    <a:schemeClr val="accent4"/>
                  </a:solidFill>
                  <a:latin typeface="Calibri" charset="0"/>
                  <a:ea typeface="Calibri" charset="0"/>
                  <a:cs typeface="Calibri" charset="0"/>
                </a:rPr>
                <a:t>t</a:t>
              </a:r>
              <a:r>
                <a:rPr lang="en-US" i="1" dirty="0" smtClean="0">
                  <a:solidFill>
                    <a:schemeClr val="accent4"/>
                  </a:solidFill>
                  <a:latin typeface="Calibri" charset="0"/>
                  <a:ea typeface="Calibri" charset="0"/>
                  <a:cs typeface="Calibri" charset="0"/>
                </a:rPr>
                <a:t>)</a:t>
              </a:r>
              <a:endParaRPr lang="en-US" i="1" dirty="0">
                <a:solidFill>
                  <a:schemeClr val="accent4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9371242" y="1874876"/>
              <a:ext cx="12427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 smtClean="0">
                  <a:solidFill>
                    <a:schemeClr val="accent1"/>
                  </a:solidFill>
                  <a:latin typeface="Calibri" charset="0"/>
                  <a:ea typeface="Calibri" charset="0"/>
                  <a:cs typeface="Calibri" charset="0"/>
                </a:rPr>
                <a:t>g</a:t>
              </a:r>
              <a:r>
                <a:rPr lang="en-US" i="1" baseline="-25000" dirty="0" err="1" smtClean="0">
                  <a:solidFill>
                    <a:schemeClr val="accent1"/>
                  </a:solidFill>
                  <a:latin typeface="Calibri" charset="0"/>
                  <a:ea typeface="Calibri" charset="0"/>
                  <a:cs typeface="Calibri" charset="0"/>
                </a:rPr>
                <a:t>t</a:t>
              </a:r>
              <a:endParaRPr lang="en-US" i="1" dirty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77" name="Straight Connector 76"/>
            <p:cNvCxnSpPr/>
            <p:nvPr/>
          </p:nvCxnSpPr>
          <p:spPr>
            <a:xfrm>
              <a:off x="1192407" y="1092420"/>
              <a:ext cx="7964430" cy="44689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8" name="TextBox 77"/>
                <p:cNvSpPr txBox="1"/>
                <p:nvPr/>
              </p:nvSpPr>
              <p:spPr>
                <a:xfrm>
                  <a:off x="9231954" y="947986"/>
                  <a:ext cx="915148" cy="3782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i="1" dirty="0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𝑡𝑜𝑡𝑎𝑙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  <a:latin typeface="Helvetica" charset="0"/>
                    <a:ea typeface="Helvetica" charset="0"/>
                    <a:cs typeface="Helvetica" charset="0"/>
                  </a:endParaRPr>
                </a:p>
              </p:txBody>
            </p:sp>
          </mc:Choice>
          <mc:Fallback>
            <p:sp>
              <p:nvSpPr>
                <p:cNvPr id="78" name="TextBox 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1954" y="947986"/>
                  <a:ext cx="915148" cy="37824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470" y="3957403"/>
            <a:ext cx="3113549" cy="2461269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7544054" y="6219311"/>
            <a:ext cx="299803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Helvetica Neue" charset="0"/>
                <a:ea typeface="Helvetica Neue" charset="0"/>
                <a:cs typeface="Helvetica Neue" charset="0"/>
              </a:rPr>
              <a:t>Production at </a:t>
            </a:r>
            <a:r>
              <a:rPr lang="en-US" sz="1400" b="1" smtClean="0">
                <a:latin typeface="Helvetica Neue" charset="0"/>
                <a:ea typeface="Helvetica Neue" charset="0"/>
                <a:cs typeface="Helvetica Neue" charset="0"/>
              </a:rPr>
              <a:t>time (t)</a:t>
            </a:r>
            <a:endParaRPr lang="en-US" sz="14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 rot="16200000">
            <a:off x="5979271" y="4798147"/>
            <a:ext cx="254906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1" smtClean="0">
                <a:latin typeface="Helvetica Neue" charset="0"/>
                <a:ea typeface="Helvetica Neue" charset="0"/>
                <a:cs typeface="Helvetica Neue" charset="0"/>
              </a:rPr>
              <a:t>Production at time (t+1)</a:t>
            </a:r>
            <a:endParaRPr lang="en-US" sz="1200" b="1">
              <a:latin typeface="Helvetica Neue" charset="0"/>
              <a:ea typeface="Helvetica Neue" charset="0"/>
              <a:cs typeface="Helvetica Neue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555280" y="4936913"/>
                <a:ext cx="915148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i="1" dirty="0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𝐶</m:t>
                              </m:r>
                            </m:e>
                          </m:acc>
                        </m:e>
                        <m:sup>
                          <m: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𝑚𝑖𝑑</m:t>
                          </m:r>
                          <m: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.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80" y="4936913"/>
                <a:ext cx="915148" cy="37824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555280" y="5752515"/>
                <a:ext cx="915148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i="1" dirty="0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𝐶</m:t>
                              </m:r>
                            </m:e>
                          </m:acc>
                        </m:e>
                        <m:sup>
                          <m: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𝑖𝑛𝑓𝑙𝑒𝑥</m:t>
                          </m:r>
                          <m: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.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80" y="5752515"/>
                <a:ext cx="915148" cy="39299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Freeform 22"/>
          <p:cNvSpPr/>
          <p:nvPr/>
        </p:nvSpPr>
        <p:spPr>
          <a:xfrm>
            <a:off x="8242839" y="4176265"/>
            <a:ext cx="1678898" cy="1374608"/>
          </a:xfrm>
          <a:custGeom>
            <a:avLst/>
            <a:gdLst>
              <a:gd name="connsiteX0" fmla="*/ 637 w 1620112"/>
              <a:gd name="connsiteY0" fmla="*/ 1358429 h 1369366"/>
              <a:gd name="connsiteX1" fmla="*/ 705175 w 1620112"/>
              <a:gd name="connsiteY1" fmla="*/ 503989 h 1369366"/>
              <a:gd name="connsiteX2" fmla="*/ 1619575 w 1620112"/>
              <a:gd name="connsiteY2" fmla="*/ 9314 h 1369366"/>
              <a:gd name="connsiteX3" fmla="*/ 825096 w 1620112"/>
              <a:gd name="connsiteY3" fmla="*/ 923714 h 1369366"/>
              <a:gd name="connsiteX4" fmla="*/ 637 w 1620112"/>
              <a:gd name="connsiteY4" fmla="*/ 1358429 h 1369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112" h="1369366">
                <a:moveTo>
                  <a:pt x="637" y="1358429"/>
                </a:moveTo>
                <a:cubicBezTo>
                  <a:pt x="-19350" y="1288475"/>
                  <a:pt x="435352" y="728841"/>
                  <a:pt x="705175" y="503989"/>
                </a:cubicBezTo>
                <a:cubicBezTo>
                  <a:pt x="974998" y="279137"/>
                  <a:pt x="1599588" y="-60640"/>
                  <a:pt x="1619575" y="9314"/>
                </a:cubicBezTo>
                <a:cubicBezTo>
                  <a:pt x="1639562" y="79268"/>
                  <a:pt x="1097417" y="698862"/>
                  <a:pt x="825096" y="923714"/>
                </a:cubicBezTo>
                <a:cubicBezTo>
                  <a:pt x="552775" y="1148566"/>
                  <a:pt x="20624" y="1428383"/>
                  <a:pt x="637" y="1358429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7517010" y="4776382"/>
            <a:ext cx="1332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889914" y="4771385"/>
            <a:ext cx="0" cy="1366603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517010" y="5258566"/>
            <a:ext cx="1332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5631630" y="4863569"/>
                <a:ext cx="915148" cy="376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𝐶</m:t>
                              </m:r>
                            </m:e>
                          </m:acc>
                        </m:e>
                        <m:sup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𝑓𝑙𝑒𝑥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630" y="4863569"/>
                <a:ext cx="915148" cy="37696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5631630" y="5550873"/>
                <a:ext cx="915148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𝐶</m:t>
                              </m:r>
                            </m:e>
                          </m:acc>
                        </m:e>
                        <m:sup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𝑖𝑛𝑓𝑙𝑒𝑥</m:t>
                          </m:r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.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630" y="5550873"/>
                <a:ext cx="915148" cy="37824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1284620" y="728998"/>
            <a:ext cx="3777678" cy="2744852"/>
            <a:chOff x="1284620" y="728998"/>
            <a:chExt cx="3777678" cy="274485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28773" y="1032298"/>
              <a:ext cx="3088854" cy="2315979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1499310" y="3212240"/>
              <a:ext cx="356298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latin typeface="Helvetica Neue" charset="0"/>
                  <a:ea typeface="Helvetica Neue" charset="0"/>
                  <a:cs typeface="Helvetica Neue" charset="0"/>
                </a:rPr>
                <a:t>Percentage of Production Greater than y-value (%)</a:t>
              </a:r>
              <a:endParaRPr lang="en-US" sz="1100" b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 rot="16200000">
              <a:off x="597469" y="1865033"/>
              <a:ext cx="254906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latin typeface="Helvetica Neue" charset="0"/>
                  <a:ea typeface="Helvetica Neue" charset="0"/>
                  <a:cs typeface="Helvetica Neue" charset="0"/>
                </a:rPr>
                <a:t>Production (MWh/H)</a:t>
              </a:r>
              <a:endParaRPr lang="en-US" sz="1200" b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154797" y="1541963"/>
              <a:ext cx="254833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409630" y="1556953"/>
              <a:ext cx="0" cy="1543987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154797" y="2908567"/>
              <a:ext cx="2385935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540732" y="2923557"/>
              <a:ext cx="0" cy="177383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Left Brace 37"/>
            <p:cNvSpPr/>
            <p:nvPr/>
          </p:nvSpPr>
          <p:spPr>
            <a:xfrm>
              <a:off x="1284620" y="2908567"/>
              <a:ext cx="870178" cy="17113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Left Brace 38"/>
            <p:cNvSpPr/>
            <p:nvPr/>
          </p:nvSpPr>
          <p:spPr>
            <a:xfrm>
              <a:off x="1284620" y="1564207"/>
              <a:ext cx="878057" cy="134315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Left Brace 39"/>
          <p:cNvSpPr/>
          <p:nvPr/>
        </p:nvSpPr>
        <p:spPr>
          <a:xfrm>
            <a:off x="6485188" y="5258567"/>
            <a:ext cx="1050986" cy="879422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/>
          <p:cNvSpPr/>
          <p:nvPr/>
        </p:nvSpPr>
        <p:spPr>
          <a:xfrm>
            <a:off x="6477556" y="4771385"/>
            <a:ext cx="1066498" cy="487181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7520945" y="5458177"/>
            <a:ext cx="2385935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536174" y="4351403"/>
            <a:ext cx="2385935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/>
              <p:cNvSpPr txBox="1"/>
              <p:nvPr/>
            </p:nvSpPr>
            <p:spPr>
              <a:xfrm>
                <a:off x="10411798" y="4743176"/>
                <a:ext cx="915148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i="1" dirty="0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𝐶</m:t>
                              </m:r>
                            </m:e>
                          </m:acc>
                        </m:e>
                        <m:sup>
                          <m: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𝑚𝑖𝑑</m:t>
                          </m:r>
                          <m: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.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1798" y="4743176"/>
                <a:ext cx="915148" cy="37824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/>
              <p:cNvSpPr txBox="1"/>
              <p:nvPr/>
            </p:nvSpPr>
            <p:spPr>
              <a:xfrm>
                <a:off x="10515924" y="5653790"/>
                <a:ext cx="915148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i="1" dirty="0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𝐶</m:t>
                              </m:r>
                            </m:e>
                          </m:acc>
                        </m:e>
                        <m:sup>
                          <m: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𝑖𝑛𝑓𝑙𝑒𝑥</m:t>
                          </m:r>
                          <m: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.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924" y="5653790"/>
                <a:ext cx="915148" cy="39299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Left Brace 50"/>
          <p:cNvSpPr/>
          <p:nvPr/>
        </p:nvSpPr>
        <p:spPr>
          <a:xfrm rot="10800000">
            <a:off x="9630804" y="5477406"/>
            <a:ext cx="870178" cy="66016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Left Brace 51"/>
          <p:cNvSpPr/>
          <p:nvPr/>
        </p:nvSpPr>
        <p:spPr>
          <a:xfrm rot="10800000">
            <a:off x="9626862" y="4351402"/>
            <a:ext cx="878057" cy="110284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2379549" y="3781393"/>
            <a:ext cx="29980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54" name="Notched Right Arrow 53"/>
          <p:cNvSpPr/>
          <p:nvPr/>
        </p:nvSpPr>
        <p:spPr>
          <a:xfrm>
            <a:off x="4817627" y="5143180"/>
            <a:ext cx="926672" cy="377095"/>
          </a:xfrm>
          <a:prstGeom prst="notchedRightArrow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631630" y="837156"/>
            <a:ext cx="663367" cy="2353456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631630" y="2009251"/>
            <a:ext cx="663367" cy="1181362"/>
          </a:xfrm>
          <a:prstGeom prst="rect">
            <a:avLst/>
          </a:prstGeom>
          <a:solidFill>
            <a:schemeClr val="accent4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631630" y="1602590"/>
            <a:ext cx="663367" cy="405452"/>
          </a:xfrm>
          <a:prstGeom prst="rect">
            <a:avLst/>
          </a:prstGeom>
          <a:pattFill prst="dkUpDiag">
            <a:fgClr>
              <a:schemeClr val="accent4"/>
            </a:fgClr>
            <a:bgClr>
              <a:schemeClr val="bg1"/>
            </a:bgClr>
          </a:pattFill>
          <a:ln w="190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5631630" y="2008042"/>
            <a:ext cx="663367" cy="405452"/>
          </a:xfrm>
          <a:prstGeom prst="rect">
            <a:avLst/>
          </a:prstGeom>
          <a:pattFill prst="dkDnDiag">
            <a:fgClr>
              <a:schemeClr val="accent4"/>
            </a:fgClr>
            <a:bgClr>
              <a:schemeClr val="bg1"/>
            </a:bgClr>
          </a:pattFill>
          <a:ln w="190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061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71789" y="5072989"/>
            <a:ext cx="3471224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Technology Simulation</a:t>
            </a:r>
            <a:endParaRPr lang="en-US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66115" y="1239177"/>
            <a:ext cx="7882572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Market Simulation</a:t>
            </a:r>
            <a:endParaRPr lang="en-US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6115" y="3999839"/>
            <a:ext cx="2205674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Cost</a:t>
            </a:r>
            <a:endParaRPr lang="en-US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6115" y="2720294"/>
            <a:ext cx="2205674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Revenue</a:t>
            </a:r>
            <a:endParaRPr lang="en-US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04564" y="2723727"/>
            <a:ext cx="2205674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Risk</a:t>
            </a:r>
            <a:endParaRPr lang="en-US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43013" y="2723727"/>
            <a:ext cx="2205674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Market Constraints</a:t>
            </a:r>
            <a:endParaRPr lang="en-US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43013" y="3999839"/>
            <a:ext cx="2205674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Technology Constraints</a:t>
            </a:r>
            <a:endParaRPr lang="en-US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504564" y="971550"/>
            <a:ext cx="0" cy="267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94679" y="429177"/>
            <a:ext cx="3757612" cy="54000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i="1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Generation Capacity by </a:t>
            </a:r>
            <a:r>
              <a:rPr lang="en-US" sz="1400" i="1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Fuel Type</a:t>
            </a:r>
            <a:endParaRPr lang="en-US" sz="1400" i="1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710238" y="971550"/>
            <a:ext cx="0" cy="267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791075" y="464405"/>
            <a:ext cx="3757612" cy="54000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Consumption profile</a:t>
            </a:r>
            <a:endParaRPr lang="en-US" sz="1400" i="1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78722" y="1978722"/>
            <a:ext cx="2150266" cy="54000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Price (Determinate part) </a:t>
            </a:r>
            <a:endParaRPr lang="en-US" sz="1400" i="1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532268" y="1978722"/>
            <a:ext cx="2150266" cy="54000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Price </a:t>
            </a:r>
            <a:r>
              <a:rPr lang="en-US" sz="1400" i="1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(Stochastic part</a:t>
            </a:r>
            <a:r>
              <a:rPr lang="en-US" sz="1400" i="1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) </a:t>
            </a:r>
            <a:endParaRPr lang="en-US" sz="1400" i="1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885814" y="1978722"/>
            <a:ext cx="2800985" cy="54000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Trading volume</a:t>
            </a:r>
          </a:p>
          <a:p>
            <a:pPr algn="ctr"/>
            <a:r>
              <a:rPr lang="en-US" sz="1400" i="1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Flexible/ Inflexible Capacity</a:t>
            </a:r>
            <a:endParaRPr lang="en-US" sz="1400" i="1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20" name="Straight Arrow Connector 19"/>
          <p:cNvCxnSpPr>
            <a:endCxn id="17" idx="0"/>
          </p:cNvCxnSpPr>
          <p:nvPr/>
        </p:nvCxnSpPr>
        <p:spPr>
          <a:xfrm>
            <a:off x="2249649" y="1779177"/>
            <a:ext cx="0" cy="199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7" idx="2"/>
          </p:cNvCxnSpPr>
          <p:nvPr/>
        </p:nvCxnSpPr>
        <p:spPr>
          <a:xfrm>
            <a:off x="2253855" y="2518722"/>
            <a:ext cx="0" cy="2015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588047" y="1788697"/>
            <a:ext cx="0" cy="199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592253" y="2528242"/>
            <a:ext cx="0" cy="2015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431260" y="1788697"/>
            <a:ext cx="0" cy="199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435466" y="2528242"/>
            <a:ext cx="0" cy="2015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157537" y="5789362"/>
            <a:ext cx="2900363" cy="54000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System size (Number of EVs)</a:t>
            </a:r>
            <a:endParaRPr lang="en-US" sz="1400" i="1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35" name="Straight Arrow Connector 34"/>
          <p:cNvCxnSpPr>
            <a:stCxn id="34" idx="1"/>
            <a:endCxn id="6" idx="2"/>
          </p:cNvCxnSpPr>
          <p:nvPr/>
        </p:nvCxnSpPr>
        <p:spPr>
          <a:xfrm flipH="1" flipV="1">
            <a:off x="1768952" y="4539839"/>
            <a:ext cx="1388585" cy="15195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4" idx="3"/>
            <a:endCxn id="10" idx="2"/>
          </p:cNvCxnSpPr>
          <p:nvPr/>
        </p:nvCxnSpPr>
        <p:spPr>
          <a:xfrm flipV="1">
            <a:off x="6057900" y="4539839"/>
            <a:ext cx="1387950" cy="15195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4" idx="0"/>
            <a:endCxn id="4" idx="2"/>
          </p:cNvCxnSpPr>
          <p:nvPr/>
        </p:nvCxnSpPr>
        <p:spPr>
          <a:xfrm flipH="1" flipV="1">
            <a:off x="4607401" y="5612989"/>
            <a:ext cx="318" cy="1763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4391606" y="4680982"/>
            <a:ext cx="1551938" cy="271836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System State</a:t>
            </a:r>
            <a:endParaRPr lang="en-US" sz="1400" i="1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49" name="Straight Arrow Connector 48"/>
          <p:cNvCxnSpPr>
            <a:stCxn id="47" idx="3"/>
            <a:endCxn id="10" idx="1"/>
          </p:cNvCxnSpPr>
          <p:nvPr/>
        </p:nvCxnSpPr>
        <p:spPr>
          <a:xfrm flipV="1">
            <a:off x="5943544" y="4269839"/>
            <a:ext cx="399469" cy="5470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" idx="0"/>
            <a:endCxn id="47" idx="2"/>
          </p:cNvCxnSpPr>
          <p:nvPr/>
        </p:nvCxnSpPr>
        <p:spPr>
          <a:xfrm flipV="1">
            <a:off x="4607401" y="4952818"/>
            <a:ext cx="560174" cy="1201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357188" y="2528242"/>
            <a:ext cx="5472000" cy="2098374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6019164" y="2527580"/>
            <a:ext cx="2638649" cy="2098374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3513221" y="3371653"/>
            <a:ext cx="2150266" cy="54000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Objective Function</a:t>
            </a:r>
            <a:endParaRPr lang="en-US" sz="1400" b="1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6356127" y="3373724"/>
            <a:ext cx="2150266" cy="54000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Constraints</a:t>
            </a:r>
            <a:endParaRPr lang="en-US" sz="1400" b="1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9" name="Right Arrow 98"/>
          <p:cNvSpPr/>
          <p:nvPr/>
        </p:nvSpPr>
        <p:spPr>
          <a:xfrm>
            <a:off x="242888" y="2169512"/>
            <a:ext cx="9729788" cy="2814510"/>
          </a:xfrm>
          <a:prstGeom prst="rightArrow">
            <a:avLst>
              <a:gd name="adj1" fmla="val 80458"/>
              <a:gd name="adj2" fmla="val 50000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 rot="16200000">
            <a:off x="7967036" y="3335849"/>
            <a:ext cx="2150266" cy="54000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Optimization</a:t>
            </a:r>
            <a:endParaRPr lang="en-US" sz="1400" b="1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332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1369781" y="604924"/>
            <a:ext cx="9636685" cy="6120423"/>
            <a:chOff x="1369781" y="604924"/>
            <a:chExt cx="9636685" cy="6120423"/>
          </a:xfrm>
        </p:grpSpPr>
        <p:cxnSp>
          <p:nvCxnSpPr>
            <p:cNvPr id="114" name="Straight Connector 113"/>
            <p:cNvCxnSpPr/>
            <p:nvPr/>
          </p:nvCxnSpPr>
          <p:spPr>
            <a:xfrm>
              <a:off x="5578508" y="2115513"/>
              <a:ext cx="3431351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/>
            <p:cNvSpPr/>
            <p:nvPr/>
          </p:nvSpPr>
          <p:spPr>
            <a:xfrm>
              <a:off x="7939377" y="1329401"/>
              <a:ext cx="2200827" cy="54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Market Simulation</a:t>
              </a:r>
              <a:endParaRPr lang="en-US" sz="14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" name="Rounded Rectangle 1"/>
            <p:cNvSpPr/>
            <p:nvPr/>
          </p:nvSpPr>
          <p:spPr>
            <a:xfrm>
              <a:off x="6284274" y="2646271"/>
              <a:ext cx="1655104" cy="540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Price Signal</a:t>
              </a:r>
              <a:endParaRPr lang="en-US" sz="1400" i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5" name="Parallelogram 24"/>
            <p:cNvSpPr/>
            <p:nvPr/>
          </p:nvSpPr>
          <p:spPr>
            <a:xfrm>
              <a:off x="6942286" y="613682"/>
              <a:ext cx="2196000" cy="540000"/>
            </a:xfrm>
            <a:prstGeom prst="parallelogram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Generation </a:t>
              </a:r>
              <a:r>
                <a:rPr lang="en-US" sz="1400" i="1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Time-Series by </a:t>
              </a:r>
              <a:r>
                <a:rPr lang="en-US" sz="1400" i="1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Fuel </a:t>
              </a:r>
              <a:r>
                <a:rPr lang="en-US" sz="1400" i="1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Type</a:t>
              </a:r>
              <a:endParaRPr lang="en-US" sz="1400" i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45" name="Parallelogram 44"/>
            <p:cNvSpPr/>
            <p:nvPr/>
          </p:nvSpPr>
          <p:spPr>
            <a:xfrm>
              <a:off x="9206466" y="610868"/>
              <a:ext cx="1800000" cy="540000"/>
            </a:xfrm>
            <a:prstGeom prst="parallelogram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Consumption </a:t>
              </a:r>
              <a:r>
                <a:rPr lang="en-US" sz="1400" i="1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Time-Series</a:t>
              </a:r>
              <a:endParaRPr lang="en-US" sz="1400" i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46" name="Straight Arrow Connector 45"/>
            <p:cNvCxnSpPr>
              <a:stCxn id="25" idx="4"/>
            </p:cNvCxnSpPr>
            <p:nvPr/>
          </p:nvCxnSpPr>
          <p:spPr>
            <a:xfrm>
              <a:off x="8040286" y="1153682"/>
              <a:ext cx="0" cy="175719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45" idx="3"/>
            </p:cNvCxnSpPr>
            <p:nvPr/>
          </p:nvCxnSpPr>
          <p:spPr>
            <a:xfrm>
              <a:off x="10038966" y="1150868"/>
              <a:ext cx="0" cy="17853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ounded Rectangle 57"/>
            <p:cNvSpPr/>
            <p:nvPr/>
          </p:nvSpPr>
          <p:spPr>
            <a:xfrm>
              <a:off x="8792173" y="2646271"/>
              <a:ext cx="1544810" cy="540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V</a:t>
              </a:r>
              <a:r>
                <a:rPr lang="en-US" sz="1400" i="1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olume Signal</a:t>
              </a:r>
              <a:endParaRPr lang="en-US" sz="1400" i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>
              <a:off x="7111826" y="2399039"/>
              <a:ext cx="0" cy="25200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9564578" y="2394271"/>
              <a:ext cx="0" cy="25200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/>
            <p:cNvSpPr/>
            <p:nvPr/>
          </p:nvSpPr>
          <p:spPr>
            <a:xfrm>
              <a:off x="6284274" y="3342598"/>
              <a:ext cx="1655103" cy="54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Revenue</a:t>
              </a:r>
              <a:endParaRPr lang="en-US" sz="14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8792172" y="3346031"/>
              <a:ext cx="1566055" cy="54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Market Constraints</a:t>
              </a:r>
              <a:endParaRPr lang="en-US" sz="14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71" name="Straight Arrow Connector 70"/>
            <p:cNvCxnSpPr>
              <a:endCxn id="71" idx="0"/>
            </p:cNvCxnSpPr>
            <p:nvPr/>
          </p:nvCxnSpPr>
          <p:spPr>
            <a:xfrm>
              <a:off x="7121349" y="3185274"/>
              <a:ext cx="0" cy="15632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>
              <a:off x="9574101" y="3180506"/>
              <a:ext cx="0" cy="161095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74"/>
            <p:cNvSpPr/>
            <p:nvPr/>
          </p:nvSpPr>
          <p:spPr>
            <a:xfrm>
              <a:off x="1369781" y="3342598"/>
              <a:ext cx="1655103" cy="54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Cost</a:t>
              </a:r>
              <a:endParaRPr lang="en-US" sz="14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515781" y="3350158"/>
              <a:ext cx="1769889" cy="54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Technology Constraints</a:t>
              </a:r>
              <a:endParaRPr lang="en-US" sz="14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2311057" y="1347902"/>
              <a:ext cx="1986440" cy="54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Technology Simulation</a:t>
              </a:r>
              <a:endParaRPr lang="en-US" sz="14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8" name="Rounded Rectangle 77"/>
            <p:cNvSpPr/>
            <p:nvPr/>
          </p:nvSpPr>
          <p:spPr>
            <a:xfrm>
              <a:off x="2531872" y="2646271"/>
              <a:ext cx="1544810" cy="540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System State</a:t>
              </a:r>
              <a:endParaRPr lang="en-US" sz="1400" i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81" name="Straight Arrow Connector 80"/>
            <p:cNvCxnSpPr>
              <a:stCxn id="77" idx="2"/>
              <a:endCxn id="78" idx="0"/>
            </p:cNvCxnSpPr>
            <p:nvPr/>
          </p:nvCxnSpPr>
          <p:spPr>
            <a:xfrm>
              <a:off x="3304277" y="1887902"/>
              <a:ext cx="0" cy="75836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88" idx="2"/>
              <a:endCxn id="76" idx="0"/>
            </p:cNvCxnSpPr>
            <p:nvPr/>
          </p:nvCxnSpPr>
          <p:spPr>
            <a:xfrm flipH="1">
              <a:off x="4400726" y="880868"/>
              <a:ext cx="14595" cy="246929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88" idx="4"/>
              <a:endCxn id="77" idx="0"/>
            </p:cNvCxnSpPr>
            <p:nvPr/>
          </p:nvCxnSpPr>
          <p:spPr>
            <a:xfrm>
              <a:off x="3304277" y="1150868"/>
              <a:ext cx="0" cy="197034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88" idx="5"/>
              <a:endCxn id="75" idx="0"/>
            </p:cNvCxnSpPr>
            <p:nvPr/>
          </p:nvCxnSpPr>
          <p:spPr>
            <a:xfrm>
              <a:off x="2193233" y="880868"/>
              <a:ext cx="4100" cy="246173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Rectangle 123"/>
            <p:cNvSpPr/>
            <p:nvPr/>
          </p:nvSpPr>
          <p:spPr>
            <a:xfrm>
              <a:off x="1534388" y="4222841"/>
              <a:ext cx="8605816" cy="704372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Optimization</a:t>
              </a:r>
              <a:endParaRPr lang="en-US" sz="1400" b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4134618" y="4305027"/>
              <a:ext cx="1655103" cy="54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Objective Function</a:t>
              </a:r>
              <a:endParaRPr lang="en-US" sz="14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7648915" y="4319223"/>
              <a:ext cx="1655103" cy="54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Constraints</a:t>
              </a:r>
              <a:endParaRPr lang="en-US" sz="14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127" name="Straight Arrow Connector 126"/>
            <p:cNvCxnSpPr>
              <a:stCxn id="75" idx="2"/>
              <a:endCxn id="125" idx="0"/>
            </p:cNvCxnSpPr>
            <p:nvPr/>
          </p:nvCxnSpPr>
          <p:spPr>
            <a:xfrm>
              <a:off x="2197333" y="3882598"/>
              <a:ext cx="2764837" cy="42242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68" idx="2"/>
              <a:endCxn id="125" idx="0"/>
            </p:cNvCxnSpPr>
            <p:nvPr/>
          </p:nvCxnSpPr>
          <p:spPr>
            <a:xfrm flipH="1">
              <a:off x="4962170" y="3882598"/>
              <a:ext cx="2149656" cy="422429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>
              <a:stCxn id="76" idx="2"/>
              <a:endCxn id="126" idx="0"/>
            </p:cNvCxnSpPr>
            <p:nvPr/>
          </p:nvCxnSpPr>
          <p:spPr>
            <a:xfrm>
              <a:off x="4400726" y="3890158"/>
              <a:ext cx="4075741" cy="429065"/>
            </a:xfrm>
            <a:prstGeom prst="straightConnector1">
              <a:avLst/>
            </a:prstGeom>
            <a:ln>
              <a:solidFill>
                <a:schemeClr val="accent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stCxn id="70" idx="2"/>
              <a:endCxn id="126" idx="0"/>
            </p:cNvCxnSpPr>
            <p:nvPr/>
          </p:nvCxnSpPr>
          <p:spPr>
            <a:xfrm flipH="1">
              <a:off x="8476467" y="3886031"/>
              <a:ext cx="1098733" cy="433192"/>
            </a:xfrm>
            <a:prstGeom prst="straightConnector1">
              <a:avLst/>
            </a:prstGeom>
            <a:ln>
              <a:solidFill>
                <a:schemeClr val="accent2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Parallelogram 161"/>
            <p:cNvSpPr/>
            <p:nvPr/>
          </p:nvSpPr>
          <p:spPr>
            <a:xfrm>
              <a:off x="3443294" y="5085454"/>
              <a:ext cx="2913776" cy="540000"/>
            </a:xfrm>
            <a:prstGeom prst="parallelogram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Optimal operating plan</a:t>
              </a:r>
              <a:endParaRPr lang="en-US" sz="1400" i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63" name="Parallelogram 162"/>
            <p:cNvSpPr/>
            <p:nvPr/>
          </p:nvSpPr>
          <p:spPr>
            <a:xfrm>
              <a:off x="3401838" y="5825392"/>
              <a:ext cx="2996687" cy="540000"/>
            </a:xfrm>
            <a:prstGeom prst="parallelogram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Revenue, Cost</a:t>
              </a:r>
              <a:endParaRPr lang="en-US" sz="1400" i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164" name="Straight Arrow Connector 163"/>
            <p:cNvCxnSpPr>
              <a:endCxn id="162" idx="0"/>
            </p:cNvCxnSpPr>
            <p:nvPr/>
          </p:nvCxnSpPr>
          <p:spPr>
            <a:xfrm>
              <a:off x="4900182" y="4927213"/>
              <a:ext cx="0" cy="158241"/>
            </a:xfrm>
            <a:prstGeom prst="straightConnector1">
              <a:avLst/>
            </a:prstGeom>
            <a:ln>
              <a:solidFill>
                <a:schemeClr val="accent6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162" idx="4"/>
              <a:endCxn id="163" idx="0"/>
            </p:cNvCxnSpPr>
            <p:nvPr/>
          </p:nvCxnSpPr>
          <p:spPr>
            <a:xfrm>
              <a:off x="4900182" y="5625454"/>
              <a:ext cx="0" cy="199938"/>
            </a:xfrm>
            <a:prstGeom prst="straightConnector1">
              <a:avLst/>
            </a:prstGeom>
            <a:ln>
              <a:solidFill>
                <a:schemeClr val="accent6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Parallelogram 87"/>
            <p:cNvSpPr/>
            <p:nvPr/>
          </p:nvSpPr>
          <p:spPr>
            <a:xfrm>
              <a:off x="2125733" y="610868"/>
              <a:ext cx="2357088" cy="540000"/>
            </a:xfrm>
            <a:prstGeom prst="parallelogram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System Size (Number of EVs)</a:t>
              </a:r>
              <a:endParaRPr lang="en-US" sz="1400" i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1" name="Parallelogram 100"/>
            <p:cNvSpPr/>
            <p:nvPr/>
          </p:nvSpPr>
          <p:spPr>
            <a:xfrm>
              <a:off x="4672439" y="604924"/>
              <a:ext cx="1872000" cy="540000"/>
            </a:xfrm>
            <a:prstGeom prst="parallelogram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Historical price-volume data</a:t>
              </a:r>
              <a:endParaRPr lang="en-US" sz="1400" i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2" name="Diamond 91"/>
            <p:cNvSpPr/>
            <p:nvPr/>
          </p:nvSpPr>
          <p:spPr>
            <a:xfrm>
              <a:off x="6438596" y="1920251"/>
              <a:ext cx="611201" cy="370599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/>
            <p:cNvCxnSpPr/>
            <p:nvPr/>
          </p:nvCxnSpPr>
          <p:spPr>
            <a:xfrm>
              <a:off x="6744196" y="2394271"/>
              <a:ext cx="2810858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>
              <a:stCxn id="101" idx="4"/>
            </p:cNvCxnSpPr>
            <p:nvPr/>
          </p:nvCxnSpPr>
          <p:spPr>
            <a:xfrm>
              <a:off x="5608439" y="1144924"/>
              <a:ext cx="0" cy="970589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stCxn id="5" idx="2"/>
            </p:cNvCxnSpPr>
            <p:nvPr/>
          </p:nvCxnSpPr>
          <p:spPr>
            <a:xfrm flipH="1">
              <a:off x="9039790" y="1869401"/>
              <a:ext cx="1" cy="226569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92" idx="2"/>
            </p:cNvCxnSpPr>
            <p:nvPr/>
          </p:nvCxnSpPr>
          <p:spPr>
            <a:xfrm flipH="1">
              <a:off x="6744196" y="2290850"/>
              <a:ext cx="1" cy="110982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/>
            <p:cNvSpPr txBox="1"/>
            <p:nvPr/>
          </p:nvSpPr>
          <p:spPr>
            <a:xfrm>
              <a:off x="5743659" y="1549766"/>
              <a:ext cx="22185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Helvetica Neue" charset="0"/>
                  <a:ea typeface="Helvetica Neue" charset="0"/>
                  <a:cs typeface="Helvetica Neue" charset="0"/>
                </a:rPr>
                <a:t>Mode Switch:</a:t>
              </a:r>
            </a:p>
            <a:p>
              <a:pPr algn="ctr"/>
              <a:r>
                <a:rPr lang="en-US" sz="1200" dirty="0" smtClean="0">
                  <a:latin typeface="Helvetica Neue" charset="0"/>
                  <a:ea typeface="Helvetica Neue" charset="0"/>
                  <a:cs typeface="Helvetica Neue" charset="0"/>
                </a:rPr>
                <a:t>Actual / Simulated</a:t>
              </a:r>
            </a:p>
          </p:txBody>
        </p:sp>
        <p:cxnSp>
          <p:nvCxnSpPr>
            <p:cNvPr id="140" name="Straight Arrow Connector 139"/>
            <p:cNvCxnSpPr/>
            <p:nvPr/>
          </p:nvCxnSpPr>
          <p:spPr>
            <a:xfrm>
              <a:off x="3651547" y="3177034"/>
              <a:ext cx="0" cy="18000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2844587" y="3179534"/>
              <a:ext cx="0" cy="18000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6223701" y="1515177"/>
              <a:ext cx="1715676" cy="0"/>
            </a:xfrm>
            <a:prstGeom prst="line">
              <a:avLst/>
            </a:prstGeom>
            <a:ln>
              <a:solidFill>
                <a:schemeClr val="accent2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 flipV="1">
              <a:off x="6223701" y="1144925"/>
              <a:ext cx="0" cy="370252"/>
            </a:xfrm>
            <a:prstGeom prst="line">
              <a:avLst/>
            </a:prstGeom>
            <a:ln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/>
            <p:cNvSpPr txBox="1"/>
            <p:nvPr/>
          </p:nvSpPr>
          <p:spPr>
            <a:xfrm>
              <a:off x="5885439" y="1221537"/>
              <a:ext cx="2218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Helvetica Neue" charset="0"/>
                  <a:ea typeface="Helvetica Neue" charset="0"/>
                  <a:cs typeface="Helvetica Neue" charset="0"/>
                </a:rPr>
                <a:t>Parameterization</a:t>
              </a: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8259365" y="5439630"/>
              <a:ext cx="2591378" cy="3555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Technology-based modules</a:t>
              </a:r>
              <a:endParaRPr lang="en-US" sz="14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8259365" y="5855041"/>
              <a:ext cx="2591378" cy="35555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Market-based modules</a:t>
              </a:r>
              <a:endParaRPr lang="en-US" sz="14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8259365" y="6270452"/>
              <a:ext cx="2591378" cy="35555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Optimization</a:t>
              </a:r>
              <a:endParaRPr lang="en-US" sz="14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8445782" y="5069347"/>
              <a:ext cx="2218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Helvetica Neue" charset="0"/>
                  <a:ea typeface="Helvetica Neue" charset="0"/>
                  <a:cs typeface="Helvetica Neue" charset="0"/>
                </a:rPr>
                <a:t>Legend</a:t>
              </a: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8040285" y="5069347"/>
              <a:ext cx="2966181" cy="1656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b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3269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133"/>
          <p:cNvGrpSpPr/>
          <p:nvPr/>
        </p:nvGrpSpPr>
        <p:grpSpPr>
          <a:xfrm>
            <a:off x="989131" y="419724"/>
            <a:ext cx="10047450" cy="5766721"/>
            <a:chOff x="989131" y="419724"/>
            <a:chExt cx="10047450" cy="5766721"/>
          </a:xfrm>
        </p:grpSpPr>
        <p:sp>
          <p:nvSpPr>
            <p:cNvPr id="4" name="Rectangle 3"/>
            <p:cNvSpPr/>
            <p:nvPr/>
          </p:nvSpPr>
          <p:spPr>
            <a:xfrm>
              <a:off x="989132" y="1304961"/>
              <a:ext cx="5308886" cy="54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Flexibility Analysis </a:t>
              </a:r>
              <a:r>
                <a:rPr lang="en-US" sz="1400" b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on Generation Fleet</a:t>
              </a:r>
              <a:endParaRPr lang="en-US" sz="14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" name="Parallelogram 4"/>
            <p:cNvSpPr/>
            <p:nvPr/>
          </p:nvSpPr>
          <p:spPr>
            <a:xfrm>
              <a:off x="989131" y="419724"/>
              <a:ext cx="2196000" cy="540000"/>
            </a:xfrm>
            <a:prstGeom prst="parallelogram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Generation </a:t>
              </a:r>
              <a:r>
                <a:rPr lang="en-US" sz="1400" i="1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Time-Series by </a:t>
              </a:r>
              <a:r>
                <a:rPr lang="en-US" sz="1400" i="1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Fuel </a:t>
              </a:r>
              <a:r>
                <a:rPr lang="en-US" sz="1400" i="1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Type</a:t>
              </a:r>
              <a:endParaRPr lang="en-US" sz="1400" i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6" name="Parallelogram 5"/>
            <p:cNvSpPr/>
            <p:nvPr/>
          </p:nvSpPr>
          <p:spPr>
            <a:xfrm>
              <a:off x="6546139" y="419724"/>
              <a:ext cx="1800000" cy="540000"/>
            </a:xfrm>
            <a:prstGeom prst="parallelogram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Consumption </a:t>
              </a:r>
              <a:r>
                <a:rPr lang="en-US" sz="1400" i="1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Time-Series</a:t>
              </a:r>
              <a:endParaRPr lang="en-US" sz="1400" i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7" name="Straight Arrow Connector 6"/>
            <p:cNvCxnSpPr>
              <a:endCxn id="16" idx="1"/>
            </p:cNvCxnSpPr>
            <p:nvPr/>
          </p:nvCxnSpPr>
          <p:spPr>
            <a:xfrm>
              <a:off x="3643572" y="3345435"/>
              <a:ext cx="2702154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1">
              <a:off x="8546554" y="3345435"/>
              <a:ext cx="1554026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Parallelogram 8"/>
            <p:cNvSpPr/>
            <p:nvPr/>
          </p:nvSpPr>
          <p:spPr>
            <a:xfrm>
              <a:off x="9164581" y="419724"/>
              <a:ext cx="1872000" cy="540000"/>
            </a:xfrm>
            <a:prstGeom prst="parallelogram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Historical price data</a:t>
              </a:r>
              <a:endParaRPr lang="en-US" sz="1400" i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989131" y="2190198"/>
              <a:ext cx="1655104" cy="540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Time series of </a:t>
              </a:r>
              <a:r>
                <a:rPr lang="en-US" sz="1400" i="1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inflexible capacity</a:t>
              </a:r>
              <a:endParaRPr lang="en-US" sz="1400" i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816022" y="2190198"/>
              <a:ext cx="1655104" cy="540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Time series of flexible capacity</a:t>
              </a:r>
              <a:endParaRPr lang="en-US" sz="1400" i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642913" y="2190198"/>
              <a:ext cx="1655104" cy="540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Time series of peak capacity</a:t>
              </a:r>
              <a:endParaRPr lang="en-US" sz="1400" i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345726" y="3075435"/>
              <a:ext cx="2200827" cy="54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Merit-order model</a:t>
              </a:r>
              <a:endParaRPr lang="en-US" sz="14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20" name="Straight Arrow Connector 19"/>
            <p:cNvCxnSpPr>
              <a:stCxn id="6" idx="4"/>
              <a:endCxn id="16" idx="0"/>
            </p:cNvCxnSpPr>
            <p:nvPr/>
          </p:nvCxnSpPr>
          <p:spPr>
            <a:xfrm>
              <a:off x="7446139" y="959724"/>
              <a:ext cx="1" cy="211571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5" idx="4"/>
            </p:cNvCxnSpPr>
            <p:nvPr/>
          </p:nvCxnSpPr>
          <p:spPr>
            <a:xfrm>
              <a:off x="2087131" y="959724"/>
              <a:ext cx="1" cy="34523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1816683" y="1844961"/>
              <a:ext cx="1" cy="34523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3643573" y="1844960"/>
              <a:ext cx="1" cy="34523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5544855" y="1847765"/>
              <a:ext cx="1" cy="34523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10100581" y="932433"/>
              <a:ext cx="0" cy="4119882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16" idx="2"/>
            </p:cNvCxnSpPr>
            <p:nvPr/>
          </p:nvCxnSpPr>
          <p:spPr>
            <a:xfrm>
              <a:off x="7446140" y="3615435"/>
              <a:ext cx="0" cy="34523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endCxn id="58" idx="3"/>
            </p:cNvCxnSpPr>
            <p:nvPr/>
          </p:nvCxnSpPr>
          <p:spPr>
            <a:xfrm flipH="1">
              <a:off x="7751739" y="5031208"/>
              <a:ext cx="2348842" cy="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Diamond 57"/>
            <p:cNvSpPr/>
            <p:nvPr/>
          </p:nvSpPr>
          <p:spPr>
            <a:xfrm>
              <a:off x="7140538" y="4845909"/>
              <a:ext cx="611201" cy="370599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Arrow Connector 61"/>
            <p:cNvCxnSpPr>
              <a:endCxn id="58" idx="0"/>
            </p:cNvCxnSpPr>
            <p:nvPr/>
          </p:nvCxnSpPr>
          <p:spPr>
            <a:xfrm flipH="1">
              <a:off x="7446139" y="4500672"/>
              <a:ext cx="1" cy="34523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ounded Rectangle 69"/>
            <p:cNvSpPr/>
            <p:nvPr/>
          </p:nvSpPr>
          <p:spPr>
            <a:xfrm>
              <a:off x="2292496" y="4761208"/>
              <a:ext cx="2702153" cy="540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Deviations of actual price to simulated </a:t>
              </a:r>
              <a:r>
                <a:rPr lang="en-US" sz="1400" i="1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merit-order price</a:t>
              </a:r>
              <a:endParaRPr lang="en-US" sz="1400" i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79" name="Straight Arrow Connector 78"/>
            <p:cNvCxnSpPr>
              <a:stCxn id="58" idx="1"/>
              <a:endCxn id="70" idx="3"/>
            </p:cNvCxnSpPr>
            <p:nvPr/>
          </p:nvCxnSpPr>
          <p:spPr>
            <a:xfrm flipH="1" flipV="1">
              <a:off x="4994649" y="5031208"/>
              <a:ext cx="2145889" cy="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ounded Rectangle 86"/>
            <p:cNvSpPr/>
            <p:nvPr/>
          </p:nvSpPr>
          <p:spPr>
            <a:xfrm>
              <a:off x="6345725" y="3960672"/>
              <a:ext cx="2200827" cy="540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Simulated </a:t>
              </a:r>
              <a:r>
                <a:rPr lang="en-US" sz="1400" i="1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price signals</a:t>
              </a:r>
              <a:endParaRPr lang="en-US" sz="1400" i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545574" y="5646445"/>
              <a:ext cx="2200827" cy="54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SARIMA model</a:t>
              </a:r>
              <a:endParaRPr lang="en-US" sz="14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 flipH="1">
              <a:off x="3643572" y="5301208"/>
              <a:ext cx="1" cy="34523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Diamond 89"/>
            <p:cNvSpPr/>
            <p:nvPr/>
          </p:nvSpPr>
          <p:spPr>
            <a:xfrm>
              <a:off x="3337971" y="2847723"/>
              <a:ext cx="611201" cy="370599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Arrow Connector 92"/>
            <p:cNvCxnSpPr/>
            <p:nvPr/>
          </p:nvCxnSpPr>
          <p:spPr>
            <a:xfrm>
              <a:off x="1816683" y="3036152"/>
              <a:ext cx="3728172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>
              <a:off x="1816683" y="2730198"/>
              <a:ext cx="0" cy="32400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>
              <a:off x="5544855" y="2730198"/>
              <a:ext cx="0" cy="32400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/>
            <p:cNvSpPr txBox="1"/>
            <p:nvPr/>
          </p:nvSpPr>
          <p:spPr>
            <a:xfrm>
              <a:off x="4053175" y="3379554"/>
              <a:ext cx="2218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Helvetica Neue" charset="0"/>
                  <a:ea typeface="Helvetica Neue" charset="0"/>
                  <a:cs typeface="Helvetica Neue" charset="0"/>
                </a:rPr>
                <a:t>Supply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6946037" y="2515300"/>
              <a:ext cx="2218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latin typeface="Helvetica Neue" charset="0"/>
                  <a:ea typeface="Helvetica Neue" charset="0"/>
                  <a:cs typeface="Helvetica Neue" charset="0"/>
                </a:rPr>
                <a:t>Residual load</a:t>
              </a:r>
              <a:endParaRPr lang="en-US" sz="1200" dirty="0" smtClean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5" name="Rounded Rectangle 104"/>
            <p:cNvSpPr/>
            <p:nvPr/>
          </p:nvSpPr>
          <p:spPr>
            <a:xfrm>
              <a:off x="3594704" y="421313"/>
              <a:ext cx="2542214" cy="540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Time series of non-</a:t>
              </a:r>
              <a:r>
                <a:rPr lang="en-US" sz="1400" i="1" dirty="0" err="1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dispatchable</a:t>
              </a:r>
              <a:r>
                <a:rPr lang="en-US" sz="1400" i="1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 capacity (RES)</a:t>
              </a:r>
              <a:endParaRPr lang="en-US" sz="1400" i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106" name="Straight Arrow Connector 105"/>
            <p:cNvCxnSpPr>
              <a:stCxn id="5" idx="2"/>
              <a:endCxn id="105" idx="1"/>
            </p:cNvCxnSpPr>
            <p:nvPr/>
          </p:nvCxnSpPr>
          <p:spPr>
            <a:xfrm>
              <a:off x="3117631" y="689724"/>
              <a:ext cx="477073" cy="1589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>
              <a:off x="4865811" y="1189442"/>
              <a:ext cx="2267243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Diamond 109"/>
            <p:cNvSpPr/>
            <p:nvPr/>
          </p:nvSpPr>
          <p:spPr>
            <a:xfrm>
              <a:off x="7140537" y="1024686"/>
              <a:ext cx="611201" cy="370599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" name="Straight Arrow Connector 111"/>
            <p:cNvCxnSpPr>
              <a:endCxn id="105" idx="2"/>
            </p:cNvCxnSpPr>
            <p:nvPr/>
          </p:nvCxnSpPr>
          <p:spPr>
            <a:xfrm flipV="1">
              <a:off x="4865811" y="961313"/>
              <a:ext cx="0" cy="228129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12" idx="2"/>
            </p:cNvCxnSpPr>
            <p:nvPr/>
          </p:nvCxnSpPr>
          <p:spPr>
            <a:xfrm>
              <a:off x="3643574" y="2730198"/>
              <a:ext cx="0" cy="61523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/>
            <p:cNvSpPr txBox="1"/>
            <p:nvPr/>
          </p:nvSpPr>
          <p:spPr>
            <a:xfrm>
              <a:off x="3242765" y="3032407"/>
              <a:ext cx="3055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smtClean="0">
                  <a:latin typeface="Helvetica Neue" charset="0"/>
                  <a:ea typeface="Helvetica Neue" charset="0"/>
                  <a:cs typeface="Helvetica Neue" charset="0"/>
                </a:rPr>
                <a:t>+</a:t>
              </a:r>
              <a:endParaRPr lang="en-US" sz="1200" b="1" dirty="0" smtClean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6872081" y="912443"/>
              <a:ext cx="3055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latin typeface="Helvetica Neue" charset="0"/>
                  <a:ea typeface="Helvetica Neue" charset="0"/>
                  <a:cs typeface="Helvetica Neue" charset="0"/>
                </a:rPr>
                <a:t>-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7537950" y="4622708"/>
              <a:ext cx="3055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latin typeface="Helvetica Neue" charset="0"/>
                  <a:ea typeface="Helvetica Neue" charset="0"/>
                  <a:cs typeface="Helvetica Neue" charset="0"/>
                </a:rPr>
                <a:t>- 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8214295" y="3411695"/>
              <a:ext cx="22185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latin typeface="Helvetica Neue" charset="0"/>
                  <a:ea typeface="Helvetica Neue" charset="0"/>
                  <a:cs typeface="Helvetica Neue" charset="0"/>
                </a:rPr>
                <a:t>Day-ahead </a:t>
              </a:r>
            </a:p>
            <a:p>
              <a:pPr algn="ctr"/>
              <a:r>
                <a:rPr lang="en-US" sz="1200" dirty="0" smtClean="0">
                  <a:latin typeface="Helvetica Neue" charset="0"/>
                  <a:ea typeface="Helvetica Neue" charset="0"/>
                  <a:cs typeface="Helvetica Neue" charset="0"/>
                </a:rPr>
                <a:t>market data</a:t>
              </a: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7537950" y="5115908"/>
              <a:ext cx="24974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Helvetica Neue" charset="0"/>
                  <a:ea typeface="Helvetica Neue" charset="0"/>
                  <a:cs typeface="Helvetica Neue" charset="0"/>
                </a:rPr>
                <a:t>Day-ahead/ intra-day/ balancing</a:t>
              </a:r>
              <a:r>
                <a:rPr lang="en-US" sz="1200" smtClean="0">
                  <a:latin typeface="Helvetica Neue" charset="0"/>
                  <a:ea typeface="Helvetica Neue" charset="0"/>
                  <a:cs typeface="Helvetica Neue" charset="0"/>
                </a:rPr>
                <a:t>/ real-time market data</a:t>
              </a:r>
              <a:endParaRPr lang="en-US" sz="1200" dirty="0" smtClean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9829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/>
          <p:cNvGrpSpPr/>
          <p:nvPr/>
        </p:nvGrpSpPr>
        <p:grpSpPr>
          <a:xfrm>
            <a:off x="381253" y="467785"/>
            <a:ext cx="9275690" cy="5381648"/>
            <a:chOff x="381253" y="467785"/>
            <a:chExt cx="9275690" cy="5381648"/>
          </a:xfrm>
        </p:grpSpPr>
        <p:sp>
          <p:nvSpPr>
            <p:cNvPr id="4" name="Rectangle 3"/>
            <p:cNvSpPr/>
            <p:nvPr/>
          </p:nvSpPr>
          <p:spPr>
            <a:xfrm>
              <a:off x="415552" y="467785"/>
              <a:ext cx="8968531" cy="54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Scenario generator</a:t>
              </a:r>
              <a:endParaRPr lang="en-US" sz="14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415552" y="1353022"/>
              <a:ext cx="1655104" cy="540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Time series of </a:t>
              </a:r>
              <a:r>
                <a:rPr lang="en-US" sz="1400" i="1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inflexible capacity</a:t>
              </a:r>
              <a:endParaRPr lang="en-US" sz="1400" i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242443" y="1353022"/>
              <a:ext cx="1655104" cy="540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Time series of flexible capacity</a:t>
              </a:r>
              <a:endParaRPr lang="en-US" sz="1400" i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069334" y="1353022"/>
              <a:ext cx="1655104" cy="540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Time series of peak capacity</a:t>
              </a:r>
              <a:endParaRPr lang="en-US" sz="1400" i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456116" y="2625730"/>
              <a:ext cx="2200827" cy="54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Merit-order model</a:t>
              </a:r>
              <a:endParaRPr lang="en-US" sz="14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20" name="Straight Arrow Connector 19"/>
            <p:cNvCxnSpPr>
              <a:stCxn id="36" idx="2"/>
              <a:endCxn id="16" idx="0"/>
            </p:cNvCxnSpPr>
            <p:nvPr/>
          </p:nvCxnSpPr>
          <p:spPr>
            <a:xfrm flipH="1">
              <a:off x="8556530" y="1890200"/>
              <a:ext cx="1" cy="73553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1243104" y="1007785"/>
              <a:ext cx="1" cy="34523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3069994" y="1007784"/>
              <a:ext cx="1" cy="34523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4834847" y="1020465"/>
              <a:ext cx="1" cy="34523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16" idx="2"/>
              <a:endCxn id="87" idx="0"/>
            </p:cNvCxnSpPr>
            <p:nvPr/>
          </p:nvCxnSpPr>
          <p:spPr>
            <a:xfrm>
              <a:off x="8556530" y="3165730"/>
              <a:ext cx="0" cy="34523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ounded Rectangle 86"/>
            <p:cNvSpPr/>
            <p:nvPr/>
          </p:nvSpPr>
          <p:spPr>
            <a:xfrm>
              <a:off x="7456116" y="3510967"/>
              <a:ext cx="2200827" cy="540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Simulated price – determinant trend</a:t>
              </a:r>
              <a:endParaRPr lang="en-US" sz="1400" i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81253" y="4134449"/>
              <a:ext cx="2200827" cy="54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SARIMA model</a:t>
              </a:r>
              <a:endParaRPr lang="en-US" sz="14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7728979" y="1350200"/>
              <a:ext cx="1655104" cy="540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Time series of consumption</a:t>
              </a:r>
              <a:endParaRPr lang="en-US" sz="1400" i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>
              <a:off x="8556530" y="1010589"/>
              <a:ext cx="1" cy="34523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ounded Rectangle 51"/>
            <p:cNvSpPr/>
            <p:nvPr/>
          </p:nvSpPr>
          <p:spPr>
            <a:xfrm>
              <a:off x="4618332" y="4134449"/>
              <a:ext cx="2200827" cy="540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Simulated </a:t>
              </a:r>
              <a:r>
                <a:rPr lang="en-US" sz="1400" i="1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price – stochastic movement</a:t>
              </a:r>
              <a:endParaRPr lang="en-US" sz="1400" i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3" name="Diamond 52"/>
            <p:cNvSpPr/>
            <p:nvPr/>
          </p:nvSpPr>
          <p:spPr>
            <a:xfrm>
              <a:off x="3314715" y="4224404"/>
              <a:ext cx="611201" cy="370599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361710" y="3727826"/>
              <a:ext cx="2218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>
                  <a:latin typeface="Helvetica Neue" charset="0"/>
                  <a:ea typeface="Helvetica Neue" charset="0"/>
                  <a:cs typeface="Helvetica Neue" charset="0"/>
                </a:rPr>
                <a:t>Monte-Carlo Simulation</a:t>
              </a:r>
              <a:endParaRPr lang="en-US" sz="1200" dirty="0" smtClean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6" name="Diamond 55"/>
            <p:cNvSpPr/>
            <p:nvPr/>
          </p:nvSpPr>
          <p:spPr>
            <a:xfrm>
              <a:off x="8250928" y="4210904"/>
              <a:ext cx="611201" cy="370599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Parallelogram 58"/>
            <p:cNvSpPr/>
            <p:nvPr/>
          </p:nvSpPr>
          <p:spPr>
            <a:xfrm>
              <a:off x="7460943" y="5309433"/>
              <a:ext cx="2196000" cy="540000"/>
            </a:xfrm>
            <a:prstGeom prst="parallelogram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Final simulated price</a:t>
              </a:r>
              <a:endParaRPr lang="en-US" sz="1400" i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0" name="Straight Arrow Connector 59"/>
            <p:cNvCxnSpPr>
              <a:stCxn id="52" idx="3"/>
              <a:endCxn id="56" idx="1"/>
            </p:cNvCxnSpPr>
            <p:nvPr/>
          </p:nvCxnSpPr>
          <p:spPr>
            <a:xfrm flipV="1">
              <a:off x="6819159" y="4396204"/>
              <a:ext cx="1431769" cy="8245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87" idx="2"/>
              <a:endCxn id="56" idx="0"/>
            </p:cNvCxnSpPr>
            <p:nvPr/>
          </p:nvCxnSpPr>
          <p:spPr>
            <a:xfrm flipH="1">
              <a:off x="8556529" y="4050967"/>
              <a:ext cx="1" cy="15993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88" idx="3"/>
              <a:endCxn id="53" idx="1"/>
            </p:cNvCxnSpPr>
            <p:nvPr/>
          </p:nvCxnSpPr>
          <p:spPr>
            <a:xfrm>
              <a:off x="2582080" y="4404449"/>
              <a:ext cx="732635" cy="5255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53" idx="3"/>
              <a:endCxn id="52" idx="1"/>
            </p:cNvCxnSpPr>
            <p:nvPr/>
          </p:nvCxnSpPr>
          <p:spPr>
            <a:xfrm flipV="1">
              <a:off x="3925916" y="4404449"/>
              <a:ext cx="692416" cy="5255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56" idx="2"/>
              <a:endCxn id="59" idx="0"/>
            </p:cNvCxnSpPr>
            <p:nvPr/>
          </p:nvCxnSpPr>
          <p:spPr>
            <a:xfrm>
              <a:off x="8556529" y="4581503"/>
              <a:ext cx="2414" cy="72793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endCxn id="16" idx="1"/>
            </p:cNvCxnSpPr>
            <p:nvPr/>
          </p:nvCxnSpPr>
          <p:spPr>
            <a:xfrm>
              <a:off x="2995045" y="2895730"/>
              <a:ext cx="4461071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5312349" y="2930513"/>
              <a:ext cx="2218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Helvetica Neue" charset="0"/>
                  <a:ea typeface="Helvetica Neue" charset="0"/>
                  <a:cs typeface="Helvetica Neue" charset="0"/>
                </a:rPr>
                <a:t>Supply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242773" y="2316551"/>
              <a:ext cx="22185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smtClean="0">
                  <a:latin typeface="Helvetica Neue" charset="0"/>
                  <a:ea typeface="Helvetica Neue" charset="0"/>
                  <a:cs typeface="Helvetica Neue" charset="0"/>
                </a:rPr>
                <a:t>Residual load</a:t>
              </a:r>
              <a:endParaRPr lang="en-US" sz="1200" dirty="0" smtClean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0" name="Rounded Rectangle 89"/>
            <p:cNvSpPr/>
            <p:nvPr/>
          </p:nvSpPr>
          <p:spPr>
            <a:xfrm>
              <a:off x="5907619" y="1352467"/>
              <a:ext cx="1655104" cy="540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Time series of RES capacity</a:t>
              </a:r>
              <a:endParaRPr lang="en-US" sz="1400" i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>
              <a:off x="6673132" y="1019910"/>
              <a:ext cx="1" cy="34523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Diamond 91"/>
            <p:cNvSpPr/>
            <p:nvPr/>
          </p:nvSpPr>
          <p:spPr>
            <a:xfrm>
              <a:off x="2689442" y="1987009"/>
              <a:ext cx="611201" cy="370599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Arrow Connector 92"/>
            <p:cNvCxnSpPr/>
            <p:nvPr/>
          </p:nvCxnSpPr>
          <p:spPr>
            <a:xfrm>
              <a:off x="1168154" y="2175438"/>
              <a:ext cx="3728172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>
              <a:off x="1168154" y="1869484"/>
              <a:ext cx="0" cy="32400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>
              <a:off x="4896326" y="1869484"/>
              <a:ext cx="0" cy="32400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>
              <a:off x="2995045" y="1869484"/>
              <a:ext cx="0" cy="102624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/>
            <p:cNvSpPr txBox="1"/>
            <p:nvPr/>
          </p:nvSpPr>
          <p:spPr>
            <a:xfrm>
              <a:off x="2594236" y="2171693"/>
              <a:ext cx="3055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smtClean="0">
                  <a:latin typeface="Helvetica Neue" charset="0"/>
                  <a:ea typeface="Helvetica Neue" charset="0"/>
                  <a:cs typeface="Helvetica Neue" charset="0"/>
                </a:rPr>
                <a:t>+</a:t>
              </a:r>
              <a:endParaRPr lang="en-US" sz="1200" b="1" dirty="0" smtClean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8" name="Diamond 97"/>
            <p:cNvSpPr/>
            <p:nvPr/>
          </p:nvSpPr>
          <p:spPr>
            <a:xfrm>
              <a:off x="8250928" y="1991802"/>
              <a:ext cx="611201" cy="370599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8834230" y="4257703"/>
              <a:ext cx="3055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smtClean="0">
                  <a:latin typeface="Helvetica Neue" charset="0"/>
                  <a:ea typeface="Helvetica Neue" charset="0"/>
                  <a:cs typeface="Helvetica Neue" charset="0"/>
                </a:rPr>
                <a:t>+</a:t>
              </a:r>
              <a:endParaRPr lang="en-US" sz="1200" b="1" dirty="0" smtClean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7877757" y="1935592"/>
              <a:ext cx="3055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latin typeface="Helvetica Neue" charset="0"/>
                  <a:ea typeface="Helvetica Neue" charset="0"/>
                  <a:cs typeface="Helvetica Neue" charset="0"/>
                </a:rPr>
                <a:t>- </a:t>
              </a:r>
            </a:p>
          </p:txBody>
        </p:sp>
        <p:cxnSp>
          <p:nvCxnSpPr>
            <p:cNvPr id="101" name="Straight Arrow Connector 100"/>
            <p:cNvCxnSpPr>
              <a:endCxn id="98" idx="1"/>
            </p:cNvCxnSpPr>
            <p:nvPr/>
          </p:nvCxnSpPr>
          <p:spPr>
            <a:xfrm>
              <a:off x="6735171" y="2177102"/>
              <a:ext cx="1515757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endCxn id="90" idx="2"/>
            </p:cNvCxnSpPr>
            <p:nvPr/>
          </p:nvCxnSpPr>
          <p:spPr>
            <a:xfrm flipH="1" flipV="1">
              <a:off x="6735171" y="1892467"/>
              <a:ext cx="0" cy="30101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77265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7037</TotalTime>
  <Words>325</Words>
  <Application>Microsoft Macintosh PowerPoint</Application>
  <PresentationFormat>Widescreen</PresentationFormat>
  <Paragraphs>100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Apple Chancery</vt:lpstr>
      <vt:lpstr>Calibri</vt:lpstr>
      <vt:lpstr>Calibri Light</vt:lpstr>
      <vt:lpstr>Cambria Math</vt:lpstr>
      <vt:lpstr>Helvetica</vt:lpstr>
      <vt:lpstr>Helvetica Neue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gLKMPh0lFs@student.ethz.ch</dc:creator>
  <cp:lastModifiedBy>gLKMPh0lFs@student.ethz.ch</cp:lastModifiedBy>
  <cp:revision>50</cp:revision>
  <dcterms:created xsi:type="dcterms:W3CDTF">2018-02-20T09:30:17Z</dcterms:created>
  <dcterms:modified xsi:type="dcterms:W3CDTF">2018-04-05T09:04:11Z</dcterms:modified>
</cp:coreProperties>
</file>